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1" r:id="rId3"/>
    <p:sldId id="272" r:id="rId4"/>
    <p:sldId id="257" r:id="rId5"/>
    <p:sldId id="267" r:id="rId6"/>
    <p:sldId id="260" r:id="rId7"/>
    <p:sldId id="276" r:id="rId8"/>
    <p:sldId id="277" r:id="rId9"/>
    <p:sldId id="268" r:id="rId10"/>
    <p:sldId id="278" r:id="rId11"/>
    <p:sldId id="258" r:id="rId12"/>
    <p:sldId id="269" r:id="rId13"/>
    <p:sldId id="274" r:id="rId14"/>
    <p:sldId id="270" r:id="rId15"/>
    <p:sldId id="275" r:id="rId16"/>
    <p:sldId id="259" r:id="rId17"/>
    <p:sldId id="266" r:id="rId18"/>
  </p:sld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4" d="100"/>
          <a:sy n="54" d="100"/>
        </p:scale>
        <p:origin x="10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034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201370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50985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04446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96699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65989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 name="Google Shape;26;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27;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ru-RU"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 name="Google Shape;26;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 name="Google Shape;27;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ru-RU"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0269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407283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900490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8850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6400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5166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4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7.xml"/><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42.svg"/><Relationship Id="rId9" Type="http://schemas.openxmlformats.org/officeDocument/2006/relationships/image" Target="../media/image7.pn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07144" y="0"/>
            <a:ext cx="8380856" cy="866775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81700" y="1333500"/>
            <a:ext cx="2178238" cy="64466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629650" y="1333500"/>
            <a:ext cx="1083070" cy="532847"/>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362325" y="1333500"/>
            <a:ext cx="2153957" cy="458339"/>
          </a:xfrm>
          <a:prstGeom prst="rect">
            <a:avLst/>
          </a:prstGeom>
        </p:spPr>
      </p:pic>
      <p:pic>
        <p:nvPicPr>
          <p:cNvPr id="6" name="Image 4" descr="preencoded.png"/>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1283845" y="2122675"/>
            <a:ext cx="6522458" cy="5001299"/>
          </a:xfrm>
          <a:prstGeom prst="rect">
            <a:avLst/>
          </a:prstGeom>
        </p:spPr>
      </p:pic>
      <p:pic>
        <p:nvPicPr>
          <p:cNvPr id="7" name="Image 5" descr="preencoded.png"/>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5217991" y="854659"/>
            <a:ext cx="734867" cy="171994"/>
          </a:xfrm>
          <a:prstGeom prst="rect">
            <a:avLst/>
          </a:prstGeom>
        </p:spPr>
      </p:pic>
      <p:pic>
        <p:nvPicPr>
          <p:cNvPr id="8" name="Image 6" descr="preencoded.png"/>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3771127" y="469376"/>
            <a:ext cx="3151536" cy="1514415"/>
          </a:xfrm>
          <a:prstGeom prst="rect">
            <a:avLst/>
          </a:prstGeom>
        </p:spPr>
      </p:pic>
      <p:pic>
        <p:nvPicPr>
          <p:cNvPr id="9" name="Image 7" descr="preencoded.png"/>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71550" y="1333500"/>
            <a:ext cx="1924050" cy="452582"/>
          </a:xfrm>
          <a:prstGeom prst="rect">
            <a:avLst/>
          </a:prstGeom>
        </p:spPr>
      </p:pic>
      <p:sp>
        <p:nvSpPr>
          <p:cNvPr id="10" name="Text 0"/>
          <p:cNvSpPr/>
          <p:nvPr/>
        </p:nvSpPr>
        <p:spPr>
          <a:xfrm>
            <a:off x="952500" y="5829300"/>
            <a:ext cx="8686800" cy="628650"/>
          </a:xfrm>
          <a:prstGeom prst="rect">
            <a:avLst/>
          </a:prstGeom>
          <a:noFill/>
          <a:ln/>
        </p:spPr>
        <p:txBody>
          <a:bodyPr wrap="square" lIns="0" tIns="0" rIns="0" bIns="0" rtlCol="0" anchor="t"/>
          <a:lstStyle/>
          <a:p>
            <a:pPr marL="0" indent="0" algn="l">
              <a:lnSpc>
                <a:spcPts val="4950"/>
              </a:lnSpc>
              <a:buNone/>
            </a:pPr>
            <a:endParaRPr lang="en-US" sz="4125" dirty="0"/>
          </a:p>
        </p:txBody>
      </p:sp>
      <p:sp>
        <p:nvSpPr>
          <p:cNvPr id="11" name="Text 1"/>
          <p:cNvSpPr/>
          <p:nvPr/>
        </p:nvSpPr>
        <p:spPr>
          <a:xfrm>
            <a:off x="952500" y="7134225"/>
            <a:ext cx="8686800" cy="361950"/>
          </a:xfrm>
          <a:prstGeom prst="rect">
            <a:avLst/>
          </a:prstGeom>
          <a:noFill/>
          <a:ln/>
        </p:spPr>
        <p:txBody>
          <a:bodyPr wrap="square" lIns="0" tIns="0" rIns="0" bIns="0" rtlCol="0" anchor="t"/>
          <a:lstStyle/>
          <a:p>
            <a:pPr marL="0" indent="0" algn="l">
              <a:lnSpc>
                <a:spcPts val="2880"/>
              </a:lnSpc>
              <a:buNone/>
            </a:pPr>
            <a:r>
              <a:rPr lang="ru-RU" sz="2400" dirty="0">
                <a:solidFill>
                  <a:srgbClr val="000000"/>
                </a:solidFill>
                <a:latin typeface="Montserrat SemiBold" pitchFamily="34" charset="0"/>
                <a:ea typeface="Montserrat SemiBold" pitchFamily="34" charset="-122"/>
                <a:cs typeface="Montserrat SemiBold" pitchFamily="34" charset="-120"/>
              </a:rPr>
              <a:t>Мацаков Борис Вячеславович</a:t>
            </a:r>
            <a:endParaRPr lang="en-US" sz="2400" dirty="0"/>
          </a:p>
        </p:txBody>
      </p:sp>
      <p:sp>
        <p:nvSpPr>
          <p:cNvPr id="12" name="Text 2"/>
          <p:cNvSpPr/>
          <p:nvPr/>
        </p:nvSpPr>
        <p:spPr>
          <a:xfrm>
            <a:off x="952500" y="7658100"/>
            <a:ext cx="3676650" cy="723900"/>
          </a:xfrm>
          <a:prstGeom prst="rect">
            <a:avLst/>
          </a:prstGeom>
          <a:noFill/>
          <a:ln/>
        </p:spPr>
        <p:txBody>
          <a:bodyPr wrap="square" lIns="0" tIns="0" rIns="0" bIns="0" rtlCol="0" anchor="t"/>
          <a:lstStyle/>
          <a:p>
            <a:pPr marL="0" indent="0" algn="l">
              <a:lnSpc>
                <a:spcPts val="2880"/>
              </a:lnSpc>
              <a:buNone/>
            </a:pPr>
            <a:r>
              <a:rPr lang="en-US" sz="2400" dirty="0">
                <a:solidFill>
                  <a:srgbClr val="000000"/>
                </a:solidFill>
                <a:latin typeface="Montserrat Medium" pitchFamily="34" charset="0"/>
              </a:rPr>
              <a:t>necent@vk.com</a:t>
            </a:r>
            <a:endParaRPr lang="en-US" sz="2400" dirty="0"/>
          </a:p>
        </p:txBody>
      </p:sp>
      <p:sp>
        <p:nvSpPr>
          <p:cNvPr id="13" name="Text 3"/>
          <p:cNvSpPr/>
          <p:nvPr/>
        </p:nvSpPr>
        <p:spPr>
          <a:xfrm>
            <a:off x="952500" y="4105275"/>
            <a:ext cx="8963025" cy="1581150"/>
          </a:xfrm>
          <a:prstGeom prst="rect">
            <a:avLst/>
          </a:prstGeom>
          <a:noFill/>
          <a:ln/>
        </p:spPr>
        <p:txBody>
          <a:bodyPr wrap="square" lIns="0" tIns="0" rIns="0" bIns="0" rtlCol="0" anchor="t"/>
          <a:lstStyle/>
          <a:p>
            <a:pPr marL="0" indent="0" algn="l">
              <a:lnSpc>
                <a:spcPts val="6240"/>
              </a:lnSpc>
              <a:buNone/>
            </a:pPr>
            <a:r>
              <a:rPr lang="ru-RU" sz="6000" dirty="0">
                <a:solidFill>
                  <a:srgbClr val="000000"/>
                </a:solidFill>
                <a:latin typeface="Montserrat SemiBold" pitchFamily="34" charset="0"/>
                <a:ea typeface="Montserrat SemiBold" pitchFamily="34" charset="-122"/>
                <a:cs typeface="Montserrat SemiBold" pitchFamily="34" charset="-120"/>
              </a:rPr>
              <a:t>Основы машинного обучения</a:t>
            </a:r>
            <a:endParaRPr lang="en-US"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1550" y="8686800"/>
            <a:ext cx="10360420" cy="644663"/>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046961" y="993456"/>
            <a:ext cx="4156179" cy="8459651"/>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5" name="Text 1"/>
          <p:cNvSpPr/>
          <p:nvPr/>
        </p:nvSpPr>
        <p:spPr>
          <a:xfrm>
            <a:off x="952500" y="1009650"/>
            <a:ext cx="111252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Классификация</a:t>
            </a:r>
            <a:endParaRPr lang="en-US" sz="3600" dirty="0"/>
          </a:p>
        </p:txBody>
      </p:sp>
      <p:sp>
        <p:nvSpPr>
          <p:cNvPr id="6" name="Text 2"/>
          <p:cNvSpPr/>
          <p:nvPr/>
        </p:nvSpPr>
        <p:spPr>
          <a:xfrm>
            <a:off x="952500" y="1847850"/>
            <a:ext cx="8963025" cy="400050"/>
          </a:xfrm>
          <a:prstGeom prst="rect">
            <a:avLst/>
          </a:prstGeom>
          <a:noFill/>
          <a:ln/>
        </p:spPr>
        <p:txBody>
          <a:bodyPr wrap="square" lIns="0" tIns="0" rIns="0" bIns="0" rtlCol="0" anchor="t"/>
          <a:lstStyle/>
          <a:p>
            <a:pPr marL="0" indent="0" algn="l">
              <a:lnSpc>
                <a:spcPts val="3120"/>
              </a:lnSpc>
              <a:buNone/>
            </a:pPr>
            <a:endParaRPr lang="en-US" sz="3000" dirty="0"/>
          </a:p>
        </p:txBody>
      </p:sp>
      <p:pic>
        <p:nvPicPr>
          <p:cNvPr id="8194" name="Picture 2">
            <a:extLst>
              <a:ext uri="{FF2B5EF4-FFF2-40B4-BE49-F238E27FC236}">
                <a16:creationId xmlns:a16="http://schemas.microsoft.com/office/drawing/2014/main" id="{B5E5EBA9-D38E-7247-52FE-756E4E05E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1792" y="1587211"/>
            <a:ext cx="7460673" cy="652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54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1550" y="8686800"/>
            <a:ext cx="10360420" cy="644665"/>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904086" y="993456"/>
            <a:ext cx="4156179" cy="8459649"/>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r>
              <a:rPr lang="ru-RU" sz="2400" b="1" dirty="0"/>
              <a:t>Модель может ошибиться</a:t>
            </a:r>
          </a:p>
          <a:p>
            <a:pPr marL="0" indent="0" algn="l">
              <a:lnSpc>
                <a:spcPts val="2880"/>
              </a:lnSpc>
              <a:buNone/>
            </a:pPr>
            <a:endParaRPr lang="ru-RU" sz="2400" b="1" dirty="0"/>
          </a:p>
          <a:p>
            <a:pPr marL="0" indent="0" algn="l">
              <a:lnSpc>
                <a:spcPts val="2880"/>
              </a:lnSpc>
              <a:buNone/>
            </a:pPr>
            <a:r>
              <a:rPr lang="ru-RU" sz="2400" b="1" dirty="0"/>
              <a:t>Обучение может потребовать больше данных, больше вычислительных ресурсов и больше времени</a:t>
            </a:r>
            <a:endParaRPr lang="en-US" sz="2400" dirty="0"/>
          </a:p>
        </p:txBody>
      </p:sp>
      <p:sp>
        <p:nvSpPr>
          <p:cNvPr id="5" name="Text 1"/>
          <p:cNvSpPr/>
          <p:nvPr/>
        </p:nvSpPr>
        <p:spPr>
          <a:xfrm>
            <a:off x="952500" y="1009650"/>
            <a:ext cx="111252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Обучение без учителя</a:t>
            </a:r>
            <a:endParaRPr lang="en-US" sz="3600" dirty="0"/>
          </a:p>
        </p:txBody>
      </p:sp>
      <p:sp>
        <p:nvSpPr>
          <p:cNvPr id="6" name="Text 2"/>
          <p:cNvSpPr/>
          <p:nvPr/>
        </p:nvSpPr>
        <p:spPr>
          <a:xfrm>
            <a:off x="975946" y="1847850"/>
            <a:ext cx="8939579" cy="400050"/>
          </a:xfrm>
          <a:prstGeom prst="rect">
            <a:avLst/>
          </a:prstGeom>
          <a:noFill/>
          <a:ln/>
        </p:spPr>
        <p:txBody>
          <a:bodyPr wrap="square" lIns="0" tIns="0" rIns="0" bIns="0" rtlCol="0" anchor="t"/>
          <a:lstStyle/>
          <a:p>
            <a:pPr marL="0" indent="0" algn="l">
              <a:lnSpc>
                <a:spcPts val="3120"/>
              </a:lnSpc>
              <a:buNone/>
            </a:pPr>
            <a:endParaRPr lang="en-US" sz="3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1550" y="8686800"/>
            <a:ext cx="10360420" cy="644665"/>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904086" y="993456"/>
            <a:ext cx="4156179" cy="8459649"/>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5" name="Text 1"/>
          <p:cNvSpPr/>
          <p:nvPr/>
        </p:nvSpPr>
        <p:spPr>
          <a:xfrm>
            <a:off x="952500" y="1009650"/>
            <a:ext cx="111252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Кластеризация</a:t>
            </a:r>
            <a:endParaRPr lang="en-US" sz="3600" dirty="0"/>
          </a:p>
        </p:txBody>
      </p:sp>
      <p:sp>
        <p:nvSpPr>
          <p:cNvPr id="6" name="Text 2"/>
          <p:cNvSpPr/>
          <p:nvPr/>
        </p:nvSpPr>
        <p:spPr>
          <a:xfrm>
            <a:off x="975946" y="1847850"/>
            <a:ext cx="8939579" cy="400050"/>
          </a:xfrm>
          <a:prstGeom prst="rect">
            <a:avLst/>
          </a:prstGeom>
          <a:noFill/>
          <a:ln/>
        </p:spPr>
        <p:txBody>
          <a:bodyPr wrap="square" lIns="0" tIns="0" rIns="0" bIns="0" rtlCol="0" anchor="t"/>
          <a:lstStyle/>
          <a:p>
            <a:pPr marL="0" indent="0" algn="l">
              <a:lnSpc>
                <a:spcPts val="3120"/>
              </a:lnSpc>
              <a:buNone/>
            </a:pPr>
            <a:endParaRPr lang="en-US" sz="3000" dirty="0"/>
          </a:p>
        </p:txBody>
      </p:sp>
      <p:sp>
        <p:nvSpPr>
          <p:cNvPr id="8" name="TextBox 7">
            <a:extLst>
              <a:ext uri="{FF2B5EF4-FFF2-40B4-BE49-F238E27FC236}">
                <a16:creationId xmlns:a16="http://schemas.microsoft.com/office/drawing/2014/main" id="{B226EA29-0F0D-4104-8C7F-5275C965896F}"/>
              </a:ext>
            </a:extLst>
          </p:cNvPr>
          <p:cNvSpPr txBox="1"/>
          <p:nvPr/>
        </p:nvSpPr>
        <p:spPr>
          <a:xfrm>
            <a:off x="1292469" y="2074142"/>
            <a:ext cx="9144000" cy="1477328"/>
          </a:xfrm>
          <a:prstGeom prst="rect">
            <a:avLst/>
          </a:prstGeom>
          <a:noFill/>
        </p:spPr>
        <p:txBody>
          <a:bodyPr wrap="square">
            <a:spAutoFit/>
          </a:bodyPr>
          <a:lstStyle/>
          <a:p>
            <a:r>
              <a:rPr lang="ru-RU" dirty="0"/>
              <a:t>Кластерный анализ, или кластеризация, — это разделение большой группы объектов на несколько поменьше. Каждая малая группа называется кластером. Кластер формируется на основе какого-то конкретного критерия. Это может быть любая особенность объекта: размер, форма, категория, вид. Внутри одного кластера объекты могут различаться по другим критериям, но хотя бы по одному они должны быть схожи.</a:t>
            </a:r>
          </a:p>
        </p:txBody>
      </p:sp>
    </p:spTree>
    <p:extLst>
      <p:ext uri="{BB962C8B-B14F-4D97-AF65-F5344CB8AC3E}">
        <p14:creationId xmlns:p14="http://schemas.microsoft.com/office/powerpoint/2010/main" val="74398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ustering algorithms">
            <a:extLst>
              <a:ext uri="{FF2B5EF4-FFF2-40B4-BE49-F238E27FC236}">
                <a16:creationId xmlns:a16="http://schemas.microsoft.com/office/drawing/2014/main" id="{ECC8C830-0948-105D-3762-1B0AF1527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04" y="1009650"/>
            <a:ext cx="11409244" cy="816997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0"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1550" y="8686800"/>
            <a:ext cx="10360420" cy="644665"/>
          </a:xfrm>
          <a:prstGeom prst="rect">
            <a:avLst/>
          </a:prstGeom>
        </p:spPr>
      </p:pic>
      <p:pic>
        <p:nvPicPr>
          <p:cNvPr id="3" name="Image 1"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2904086" y="993456"/>
            <a:ext cx="4156179" cy="8459649"/>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5" name="Text 1"/>
          <p:cNvSpPr/>
          <p:nvPr/>
        </p:nvSpPr>
        <p:spPr>
          <a:xfrm>
            <a:off x="952500" y="1009650"/>
            <a:ext cx="111252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Кластеризация</a:t>
            </a:r>
            <a:endParaRPr lang="en-US" sz="3600" dirty="0"/>
          </a:p>
        </p:txBody>
      </p:sp>
      <p:sp>
        <p:nvSpPr>
          <p:cNvPr id="6" name="Text 2"/>
          <p:cNvSpPr/>
          <p:nvPr/>
        </p:nvSpPr>
        <p:spPr>
          <a:xfrm>
            <a:off x="975946" y="1847850"/>
            <a:ext cx="8939579" cy="400050"/>
          </a:xfrm>
          <a:prstGeom prst="rect">
            <a:avLst/>
          </a:prstGeom>
          <a:noFill/>
          <a:ln/>
        </p:spPr>
        <p:txBody>
          <a:bodyPr wrap="square" lIns="0" tIns="0" rIns="0" bIns="0" rtlCol="0" anchor="t"/>
          <a:lstStyle/>
          <a:p>
            <a:pPr marL="0" indent="0" algn="l">
              <a:lnSpc>
                <a:spcPts val="3120"/>
              </a:lnSpc>
              <a:buNone/>
            </a:pPr>
            <a:endParaRPr lang="en-US" sz="3000" dirty="0"/>
          </a:p>
        </p:txBody>
      </p:sp>
    </p:spTree>
    <p:extLst>
      <p:ext uri="{BB962C8B-B14F-4D97-AF65-F5344CB8AC3E}">
        <p14:creationId xmlns:p14="http://schemas.microsoft.com/office/powerpoint/2010/main" val="903194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1550" y="8686800"/>
            <a:ext cx="10360420" cy="644665"/>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904086" y="993456"/>
            <a:ext cx="4156179" cy="8459649"/>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5" name="Text 1"/>
          <p:cNvSpPr/>
          <p:nvPr/>
        </p:nvSpPr>
        <p:spPr>
          <a:xfrm>
            <a:off x="952500" y="1009650"/>
            <a:ext cx="111252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Обнаружение аномалий</a:t>
            </a:r>
            <a:endParaRPr lang="en-US" sz="3600" dirty="0"/>
          </a:p>
        </p:txBody>
      </p:sp>
      <p:sp>
        <p:nvSpPr>
          <p:cNvPr id="6" name="Text 2"/>
          <p:cNvSpPr/>
          <p:nvPr/>
        </p:nvSpPr>
        <p:spPr>
          <a:xfrm>
            <a:off x="975946" y="1847850"/>
            <a:ext cx="8939579" cy="400050"/>
          </a:xfrm>
          <a:prstGeom prst="rect">
            <a:avLst/>
          </a:prstGeom>
          <a:noFill/>
          <a:ln/>
        </p:spPr>
        <p:txBody>
          <a:bodyPr wrap="square" lIns="0" tIns="0" rIns="0" bIns="0" rtlCol="0" anchor="t"/>
          <a:lstStyle/>
          <a:p>
            <a:pPr marL="0" indent="0" algn="l">
              <a:lnSpc>
                <a:spcPts val="3120"/>
              </a:lnSpc>
              <a:buNone/>
            </a:pPr>
            <a:endParaRPr lang="en-US" sz="3000" dirty="0"/>
          </a:p>
        </p:txBody>
      </p:sp>
      <p:sp>
        <p:nvSpPr>
          <p:cNvPr id="8" name="TextBox 7">
            <a:extLst>
              <a:ext uri="{FF2B5EF4-FFF2-40B4-BE49-F238E27FC236}">
                <a16:creationId xmlns:a16="http://schemas.microsoft.com/office/drawing/2014/main" id="{AAA65512-2216-4AED-A697-AF252C6301DC}"/>
              </a:ext>
            </a:extLst>
          </p:cNvPr>
          <p:cNvSpPr txBox="1"/>
          <p:nvPr/>
        </p:nvSpPr>
        <p:spPr>
          <a:xfrm>
            <a:off x="1415562" y="2267634"/>
            <a:ext cx="9144000" cy="646331"/>
          </a:xfrm>
          <a:prstGeom prst="rect">
            <a:avLst/>
          </a:prstGeom>
          <a:noFill/>
        </p:spPr>
        <p:txBody>
          <a:bodyPr wrap="square">
            <a:spAutoFit/>
          </a:bodyPr>
          <a:lstStyle/>
          <a:p>
            <a:r>
              <a:rPr lang="ru-RU" dirty="0"/>
              <a:t>Для этого нейросеть сначала обучают на нормальных данных, и, когда в реальности она встречается с выбросами, то должна об этом сигнализировать. </a:t>
            </a:r>
          </a:p>
        </p:txBody>
      </p:sp>
    </p:spTree>
    <p:extLst>
      <p:ext uri="{BB962C8B-B14F-4D97-AF65-F5344CB8AC3E}">
        <p14:creationId xmlns:p14="http://schemas.microsoft.com/office/powerpoint/2010/main" val="244507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1550" y="8686800"/>
            <a:ext cx="10360420" cy="644665"/>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904086" y="993456"/>
            <a:ext cx="4156179" cy="8459649"/>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5" name="Text 1"/>
          <p:cNvSpPr/>
          <p:nvPr/>
        </p:nvSpPr>
        <p:spPr>
          <a:xfrm>
            <a:off x="952500" y="1009650"/>
            <a:ext cx="111252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Обнаружение аномалий</a:t>
            </a:r>
            <a:endParaRPr lang="en-US" sz="3600" dirty="0"/>
          </a:p>
        </p:txBody>
      </p:sp>
      <p:sp>
        <p:nvSpPr>
          <p:cNvPr id="6" name="Text 2"/>
          <p:cNvSpPr/>
          <p:nvPr/>
        </p:nvSpPr>
        <p:spPr>
          <a:xfrm>
            <a:off x="975946" y="1847850"/>
            <a:ext cx="8939579" cy="400050"/>
          </a:xfrm>
          <a:prstGeom prst="rect">
            <a:avLst/>
          </a:prstGeom>
          <a:noFill/>
          <a:ln/>
        </p:spPr>
        <p:txBody>
          <a:bodyPr wrap="square" lIns="0" tIns="0" rIns="0" bIns="0" rtlCol="0" anchor="t"/>
          <a:lstStyle/>
          <a:p>
            <a:pPr marL="0" indent="0" algn="l">
              <a:lnSpc>
                <a:spcPts val="3120"/>
              </a:lnSpc>
              <a:buNone/>
            </a:pPr>
            <a:endParaRPr lang="en-US" sz="3000" dirty="0"/>
          </a:p>
        </p:txBody>
      </p:sp>
      <p:pic>
        <p:nvPicPr>
          <p:cNvPr id="3074" name="Picture 2">
            <a:extLst>
              <a:ext uri="{FF2B5EF4-FFF2-40B4-BE49-F238E27FC236}">
                <a16:creationId xmlns:a16="http://schemas.microsoft.com/office/drawing/2014/main" id="{1F5F26FF-EAC2-4204-934A-3291DE5C4F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872" y="1947553"/>
            <a:ext cx="9087653" cy="607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14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1550" y="8686800"/>
            <a:ext cx="10360420" cy="644666"/>
          </a:xfrm>
          <a:prstGeom prst="rect">
            <a:avLst/>
          </a:prstGeom>
        </p:spPr>
      </p:pic>
      <p:pic>
        <p:nvPicPr>
          <p:cNvPr id="3" name="Image 1" descr="preencoded.png"/>
          <p:cNvPicPr>
            <a:picLocks noChangeAspect="1"/>
          </p:cNvPicPr>
          <p:nvPr/>
        </p:nvPicPr>
        <p:blipFill>
          <a:blip r:embed="rId5"/>
          <a:srcRect/>
          <a:stretch/>
        </p:blipFill>
        <p:spPr>
          <a:xfrm>
            <a:off x="8020050" y="0"/>
            <a:ext cx="10267950" cy="10287000"/>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5" name="Text 1"/>
          <p:cNvSpPr/>
          <p:nvPr/>
        </p:nvSpPr>
        <p:spPr>
          <a:xfrm>
            <a:off x="952500" y="1009650"/>
            <a:ext cx="119634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Обучение с подкреплением</a:t>
            </a:r>
            <a:endParaRPr lang="en-US" sz="3600" dirty="0"/>
          </a:p>
        </p:txBody>
      </p:sp>
      <p:sp>
        <p:nvSpPr>
          <p:cNvPr id="6" name="Text 2"/>
          <p:cNvSpPr/>
          <p:nvPr/>
        </p:nvSpPr>
        <p:spPr>
          <a:xfrm>
            <a:off x="952500" y="1847850"/>
            <a:ext cx="8963025" cy="400050"/>
          </a:xfrm>
          <a:prstGeom prst="rect">
            <a:avLst/>
          </a:prstGeom>
          <a:noFill/>
          <a:ln/>
        </p:spPr>
        <p:txBody>
          <a:bodyPr wrap="square" lIns="0" tIns="0" rIns="0" bIns="0" rtlCol="0" anchor="t"/>
          <a:lstStyle/>
          <a:p>
            <a:pPr marL="0" indent="0" algn="l">
              <a:lnSpc>
                <a:spcPts val="3120"/>
              </a:lnSpc>
              <a:buNone/>
            </a:pPr>
            <a:r>
              <a:rPr lang="ru-RU" sz="3000" dirty="0"/>
              <a:t>Обучение с подкреплением (RL) – это метод машинного обучения (ML), который обучает программное обеспечение принимать решения для достижения наиболее оптимальных результатов. Такое обучение основано на имитации процесса обучения методом проб и ошибок, который люди используют для достижения своих целей.</a:t>
            </a:r>
            <a:endParaRPr lang="en-US" sz="3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07144" y="0"/>
            <a:ext cx="8380856" cy="8667750"/>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981700" y="1333500"/>
            <a:ext cx="2178238" cy="64466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629650" y="1333500"/>
            <a:ext cx="1083070" cy="532847"/>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362325" y="1333500"/>
            <a:ext cx="2153957" cy="458339"/>
          </a:xfrm>
          <a:prstGeom prst="rect">
            <a:avLst/>
          </a:prstGeom>
        </p:spPr>
      </p:pic>
      <p:pic>
        <p:nvPicPr>
          <p:cNvPr id="6" name="Image 4" descr="preencoded.png"/>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1283845" y="2122675"/>
            <a:ext cx="6522458" cy="5001299"/>
          </a:xfrm>
          <a:prstGeom prst="rect">
            <a:avLst/>
          </a:prstGeom>
        </p:spPr>
      </p:pic>
      <p:pic>
        <p:nvPicPr>
          <p:cNvPr id="7" name="Image 5" descr="preencoded.png"/>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5217991" y="854659"/>
            <a:ext cx="734867" cy="171994"/>
          </a:xfrm>
          <a:prstGeom prst="rect">
            <a:avLst/>
          </a:prstGeom>
        </p:spPr>
      </p:pic>
      <p:pic>
        <p:nvPicPr>
          <p:cNvPr id="8" name="Image 6" descr="preencoded.png"/>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3771127" y="469376"/>
            <a:ext cx="3151536" cy="1514415"/>
          </a:xfrm>
          <a:prstGeom prst="rect">
            <a:avLst/>
          </a:prstGeom>
        </p:spPr>
      </p:pic>
      <p:pic>
        <p:nvPicPr>
          <p:cNvPr id="9" name="Image 7" descr="preencoded.png"/>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971550" y="1333500"/>
            <a:ext cx="1924050" cy="452582"/>
          </a:xfrm>
          <a:prstGeom prst="rect">
            <a:avLst/>
          </a:prstGeom>
        </p:spPr>
      </p:pic>
      <p:sp>
        <p:nvSpPr>
          <p:cNvPr id="10" name="Text 0"/>
          <p:cNvSpPr/>
          <p:nvPr/>
        </p:nvSpPr>
        <p:spPr>
          <a:xfrm>
            <a:off x="952500" y="7134225"/>
            <a:ext cx="8686800" cy="361950"/>
          </a:xfrm>
          <a:prstGeom prst="rect">
            <a:avLst/>
          </a:prstGeom>
          <a:noFill/>
          <a:ln/>
        </p:spPr>
        <p:txBody>
          <a:bodyPr wrap="square" lIns="0" tIns="0" rIns="0" bIns="0" rtlCol="0" anchor="t"/>
          <a:lstStyle/>
          <a:p>
            <a:pPr marL="0" indent="0" algn="l">
              <a:lnSpc>
                <a:spcPts val="2880"/>
              </a:lnSpc>
              <a:buNone/>
            </a:pPr>
            <a:r>
              <a:rPr lang="ru-RU" sz="2400" dirty="0">
                <a:solidFill>
                  <a:srgbClr val="000000"/>
                </a:solidFill>
                <a:latin typeface="Montserrat SemiBold" pitchFamily="34" charset="0"/>
                <a:ea typeface="Montserrat SemiBold" pitchFamily="34" charset="-122"/>
                <a:cs typeface="Montserrat SemiBold" pitchFamily="34" charset="-120"/>
              </a:rPr>
              <a:t>Мацаков Борис Вячеславович</a:t>
            </a:r>
            <a:endParaRPr lang="en-US" sz="2400" dirty="0"/>
          </a:p>
        </p:txBody>
      </p:sp>
      <p:sp>
        <p:nvSpPr>
          <p:cNvPr id="11" name="Text 1"/>
          <p:cNvSpPr/>
          <p:nvPr/>
        </p:nvSpPr>
        <p:spPr>
          <a:xfrm>
            <a:off x="952500" y="7658100"/>
            <a:ext cx="3676650" cy="7239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12" name="Text 2"/>
          <p:cNvSpPr/>
          <p:nvPr/>
        </p:nvSpPr>
        <p:spPr>
          <a:xfrm>
            <a:off x="952500" y="4105275"/>
            <a:ext cx="5524500" cy="1581150"/>
          </a:xfrm>
          <a:prstGeom prst="rect">
            <a:avLst/>
          </a:prstGeom>
          <a:noFill/>
          <a:ln/>
        </p:spPr>
        <p:txBody>
          <a:bodyPr wrap="square" lIns="0" tIns="0" rIns="0" bIns="0" rtlCol="0" anchor="t"/>
          <a:lstStyle/>
          <a:p>
            <a:pPr marL="0" indent="0" algn="l">
              <a:lnSpc>
                <a:spcPts val="6240"/>
              </a:lnSpc>
              <a:buNone/>
            </a:pPr>
            <a:r>
              <a:rPr lang="en-US" sz="6000" dirty="0">
                <a:solidFill>
                  <a:srgbClr val="000000"/>
                </a:solidFill>
                <a:latin typeface="Montserrat SemiBold" pitchFamily="34" charset="0"/>
                <a:ea typeface="Montserrat SemiBold" pitchFamily="34" charset="-122"/>
                <a:cs typeface="Montserrat SemiBold" pitchFamily="34" charset="-120"/>
              </a:rPr>
              <a:t>Спасибо
за внимание</a:t>
            </a:r>
            <a:endParaRPr lang="en-US"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pic>
        <p:nvPicPr>
          <p:cNvPr id="29" name="Google Shape;29;p2" descr="preencoded.png"/>
          <p:cNvPicPr preferRelativeResize="0"/>
          <p:nvPr/>
        </p:nvPicPr>
        <p:blipFill rotWithShape="1">
          <a:blip r:embed="rId3">
            <a:alphaModFix/>
          </a:blip>
          <a:srcRect/>
          <a:stretch/>
        </p:blipFill>
        <p:spPr>
          <a:xfrm>
            <a:off x="971550" y="8686800"/>
            <a:ext cx="10360420" cy="644663"/>
          </a:xfrm>
          <a:prstGeom prst="rect">
            <a:avLst/>
          </a:prstGeom>
          <a:noFill/>
          <a:ln>
            <a:noFill/>
          </a:ln>
        </p:spPr>
      </p:pic>
      <p:pic>
        <p:nvPicPr>
          <p:cNvPr id="30" name="Google Shape;30;p2" descr="preencoded.png"/>
          <p:cNvPicPr preferRelativeResize="0"/>
          <p:nvPr/>
        </p:nvPicPr>
        <p:blipFill rotWithShape="1">
          <a:blip r:embed="rId4">
            <a:alphaModFix/>
          </a:blip>
          <a:srcRect/>
          <a:stretch/>
        </p:blipFill>
        <p:spPr>
          <a:xfrm>
            <a:off x="13046961" y="993456"/>
            <a:ext cx="4156179" cy="8459651"/>
          </a:xfrm>
          <a:prstGeom prst="rect">
            <a:avLst/>
          </a:prstGeom>
          <a:noFill/>
          <a:ln>
            <a:noFill/>
          </a:ln>
        </p:spPr>
      </p:pic>
      <p:sp>
        <p:nvSpPr>
          <p:cNvPr id="31" name="Google Shape;31;p2"/>
          <p:cNvSpPr/>
          <p:nvPr/>
        </p:nvSpPr>
        <p:spPr>
          <a:xfrm>
            <a:off x="952500" y="2933700"/>
            <a:ext cx="10267950" cy="36195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32" name="Google Shape;32;p2"/>
          <p:cNvSpPr/>
          <p:nvPr/>
        </p:nvSpPr>
        <p:spPr>
          <a:xfrm>
            <a:off x="952500" y="1009650"/>
            <a:ext cx="11125200" cy="47625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rgbClr val="000000"/>
              </a:buClr>
              <a:buSzPts val="3600"/>
              <a:buFont typeface="Montserrat SemiBold"/>
              <a:buNone/>
            </a:pPr>
            <a:r>
              <a:rPr lang="ru-RU" sz="3600" dirty="0">
                <a:latin typeface="Montserrat SemiBold"/>
                <a:ea typeface="Montserrat SemiBold"/>
                <a:cs typeface="Montserrat SemiBold"/>
                <a:sym typeface="Montserrat SemiBold"/>
              </a:rPr>
              <a:t>Машинное обучение</a:t>
            </a:r>
            <a:endParaRPr sz="3600" dirty="0">
              <a:solidFill>
                <a:schemeClr val="dk1"/>
              </a:solidFill>
              <a:latin typeface="Calibri"/>
              <a:ea typeface="Calibri"/>
              <a:cs typeface="Calibri"/>
              <a:sym typeface="Calibri"/>
            </a:endParaRPr>
          </a:p>
        </p:txBody>
      </p:sp>
      <p:sp>
        <p:nvSpPr>
          <p:cNvPr id="33" name="Google Shape;33;p2"/>
          <p:cNvSpPr/>
          <p:nvPr/>
        </p:nvSpPr>
        <p:spPr>
          <a:xfrm>
            <a:off x="952500" y="1847850"/>
            <a:ext cx="8963025" cy="40005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1"/>
              </a:buClr>
              <a:buSzPts val="3000"/>
              <a:buFont typeface="Calibri"/>
              <a:buNone/>
            </a:pPr>
            <a:r>
              <a:rPr lang="ru-RU" sz="3000" dirty="0">
                <a:solidFill>
                  <a:schemeClr val="dk1"/>
                </a:solidFill>
                <a:latin typeface="Calibri"/>
                <a:ea typeface="Calibri"/>
                <a:cs typeface="Calibri"/>
                <a:sym typeface="Calibri"/>
              </a:rPr>
              <a:t>Машинное обучение (ML) — это подраздел искусственного интеллекта, который использует техники для обучения компьютерных систем выполнять задачи. То есть, мы обучаем машину, как распознавать определенные шаблоны или вести себя определенным образом, на основе представленных данных.</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pic>
        <p:nvPicPr>
          <p:cNvPr id="29" name="Google Shape;29;p2" descr="preencoded.png"/>
          <p:cNvPicPr preferRelativeResize="0"/>
          <p:nvPr/>
        </p:nvPicPr>
        <p:blipFill rotWithShape="1">
          <a:blip r:embed="rId3">
            <a:alphaModFix/>
          </a:blip>
          <a:srcRect/>
          <a:stretch/>
        </p:blipFill>
        <p:spPr>
          <a:xfrm>
            <a:off x="971550" y="8686800"/>
            <a:ext cx="10360420" cy="644663"/>
          </a:xfrm>
          <a:prstGeom prst="rect">
            <a:avLst/>
          </a:prstGeom>
          <a:noFill/>
          <a:ln>
            <a:noFill/>
          </a:ln>
        </p:spPr>
      </p:pic>
      <p:pic>
        <p:nvPicPr>
          <p:cNvPr id="30" name="Google Shape;30;p2" descr="preencoded.png"/>
          <p:cNvPicPr preferRelativeResize="0"/>
          <p:nvPr/>
        </p:nvPicPr>
        <p:blipFill rotWithShape="1">
          <a:blip r:embed="rId4">
            <a:alphaModFix/>
          </a:blip>
          <a:srcRect/>
          <a:stretch/>
        </p:blipFill>
        <p:spPr>
          <a:xfrm>
            <a:off x="13046961" y="993456"/>
            <a:ext cx="4156179" cy="8459651"/>
          </a:xfrm>
          <a:prstGeom prst="rect">
            <a:avLst/>
          </a:prstGeom>
          <a:noFill/>
          <a:ln>
            <a:noFill/>
          </a:ln>
        </p:spPr>
      </p:pic>
      <p:sp>
        <p:nvSpPr>
          <p:cNvPr id="31" name="Google Shape;31;p2"/>
          <p:cNvSpPr/>
          <p:nvPr/>
        </p:nvSpPr>
        <p:spPr>
          <a:xfrm>
            <a:off x="952500" y="2933700"/>
            <a:ext cx="10267950" cy="36195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32" name="Google Shape;32;p2"/>
          <p:cNvSpPr/>
          <p:nvPr/>
        </p:nvSpPr>
        <p:spPr>
          <a:xfrm>
            <a:off x="952500" y="1009650"/>
            <a:ext cx="11125200" cy="47625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rgbClr val="000000"/>
              </a:buClr>
              <a:buSzPts val="3600"/>
              <a:buFont typeface="Montserrat SemiBold"/>
              <a:buNone/>
            </a:pPr>
            <a:r>
              <a:rPr lang="ru-RU" sz="3600" dirty="0">
                <a:latin typeface="Montserrat SemiBold"/>
                <a:ea typeface="Montserrat SemiBold"/>
                <a:cs typeface="Montserrat SemiBold"/>
                <a:sym typeface="Montserrat SemiBold"/>
              </a:rPr>
              <a:t>Машинное обучение</a:t>
            </a:r>
            <a:endParaRPr sz="3600" dirty="0">
              <a:solidFill>
                <a:schemeClr val="dk1"/>
              </a:solidFill>
              <a:latin typeface="Calibri"/>
              <a:ea typeface="Calibri"/>
              <a:cs typeface="Calibri"/>
              <a:sym typeface="Calibri"/>
            </a:endParaRPr>
          </a:p>
        </p:txBody>
      </p:sp>
      <p:sp>
        <p:nvSpPr>
          <p:cNvPr id="33" name="Google Shape;33;p2"/>
          <p:cNvSpPr/>
          <p:nvPr/>
        </p:nvSpPr>
        <p:spPr>
          <a:xfrm>
            <a:off x="952500" y="1847850"/>
            <a:ext cx="8963025" cy="40005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1"/>
              </a:buClr>
              <a:buSzPts val="3000"/>
              <a:buFont typeface="Calibri"/>
              <a:buNone/>
            </a:pPr>
            <a:endParaRPr lang="ru-RU" sz="3000"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73774F4D-94C7-0E43-50D1-3940C1C12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2205" y="1657350"/>
            <a:ext cx="5953125"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70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1550" y="8686800"/>
            <a:ext cx="10360420" cy="644663"/>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046961" y="993456"/>
            <a:ext cx="4156179" cy="8459651"/>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5" name="Text 1"/>
          <p:cNvSpPr/>
          <p:nvPr/>
        </p:nvSpPr>
        <p:spPr>
          <a:xfrm>
            <a:off x="952500" y="1009650"/>
            <a:ext cx="111252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Обучение с учителем</a:t>
            </a:r>
            <a:endParaRPr lang="en-US" sz="3600" dirty="0"/>
          </a:p>
        </p:txBody>
      </p:sp>
      <p:sp>
        <p:nvSpPr>
          <p:cNvPr id="6" name="Text 2"/>
          <p:cNvSpPr/>
          <p:nvPr/>
        </p:nvSpPr>
        <p:spPr>
          <a:xfrm>
            <a:off x="952500" y="1847850"/>
            <a:ext cx="8963025" cy="400050"/>
          </a:xfrm>
          <a:prstGeom prst="rect">
            <a:avLst/>
          </a:prstGeom>
          <a:noFill/>
          <a:ln/>
        </p:spPr>
        <p:txBody>
          <a:bodyPr wrap="square" lIns="0" tIns="0" rIns="0" bIns="0" rtlCol="0" anchor="t"/>
          <a:lstStyle/>
          <a:p>
            <a:pPr marL="0" indent="0" algn="l">
              <a:lnSpc>
                <a:spcPts val="3120"/>
              </a:lnSpc>
              <a:buNone/>
            </a:pPr>
            <a:endParaRPr lang="en-US" sz="3000" dirty="0"/>
          </a:p>
        </p:txBody>
      </p:sp>
      <p:sp>
        <p:nvSpPr>
          <p:cNvPr id="8" name="TextBox 7">
            <a:extLst>
              <a:ext uri="{FF2B5EF4-FFF2-40B4-BE49-F238E27FC236}">
                <a16:creationId xmlns:a16="http://schemas.microsoft.com/office/drawing/2014/main" id="{ACE62EA3-AE03-4C41-BC96-06109E22BFDB}"/>
              </a:ext>
            </a:extLst>
          </p:cNvPr>
          <p:cNvSpPr txBox="1"/>
          <p:nvPr/>
        </p:nvSpPr>
        <p:spPr>
          <a:xfrm>
            <a:off x="1579760" y="2221468"/>
            <a:ext cx="9144000" cy="369332"/>
          </a:xfrm>
          <a:prstGeom prst="rect">
            <a:avLst/>
          </a:prstGeom>
          <a:noFill/>
        </p:spPr>
        <p:txBody>
          <a:bodyPr wrap="square">
            <a:spAutoFit/>
          </a:bodyPr>
          <a:lstStyle/>
          <a:p>
            <a:r>
              <a:rPr lang="ru-RU" b="1" dirty="0">
                <a:solidFill>
                  <a:srgbClr val="000000"/>
                </a:solidFill>
                <a:effectLst/>
              </a:rPr>
              <a:t>Нужно собрать и разметить очень большой объём обучающих данных.</a:t>
            </a:r>
            <a:r>
              <a:rPr lang="ru-RU" dirty="0">
                <a:solidFill>
                  <a:srgbClr val="000000"/>
                </a:solidFill>
                <a:effectLst/>
              </a:rPr>
              <a:t> </a:t>
            </a:r>
            <a:endParaRPr lang="ru-RU" dirty="0"/>
          </a:p>
        </p:txBody>
      </p:sp>
      <p:sp>
        <p:nvSpPr>
          <p:cNvPr id="10" name="TextBox 9">
            <a:extLst>
              <a:ext uri="{FF2B5EF4-FFF2-40B4-BE49-F238E27FC236}">
                <a16:creationId xmlns:a16="http://schemas.microsoft.com/office/drawing/2014/main" id="{7CB92F54-DC83-4232-8FD7-A40D63E207DB}"/>
              </a:ext>
            </a:extLst>
          </p:cNvPr>
          <p:cNvSpPr txBox="1"/>
          <p:nvPr/>
        </p:nvSpPr>
        <p:spPr>
          <a:xfrm>
            <a:off x="1579760" y="3647260"/>
            <a:ext cx="9144000" cy="369332"/>
          </a:xfrm>
          <a:prstGeom prst="rect">
            <a:avLst/>
          </a:prstGeom>
          <a:noFill/>
        </p:spPr>
        <p:txBody>
          <a:bodyPr wrap="square">
            <a:spAutoFit/>
          </a:bodyPr>
          <a:lstStyle/>
          <a:p>
            <a:r>
              <a:rPr lang="ru-RU" b="1" dirty="0">
                <a:solidFill>
                  <a:srgbClr val="000000"/>
                </a:solidFill>
                <a:effectLst/>
              </a:rPr>
              <a:t>Подходит не для всех видов данных. </a:t>
            </a:r>
            <a:endParaRPr lang="ru-R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1550" y="8686800"/>
            <a:ext cx="10360420" cy="644663"/>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046961" y="993456"/>
            <a:ext cx="4156179" cy="8459651"/>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5" name="Text 1"/>
          <p:cNvSpPr/>
          <p:nvPr/>
        </p:nvSpPr>
        <p:spPr>
          <a:xfrm>
            <a:off x="952500" y="1009650"/>
            <a:ext cx="111252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Регрессия</a:t>
            </a:r>
            <a:endParaRPr lang="en-US" sz="3600" dirty="0"/>
          </a:p>
        </p:txBody>
      </p:sp>
      <p:sp>
        <p:nvSpPr>
          <p:cNvPr id="6" name="Text 2"/>
          <p:cNvSpPr/>
          <p:nvPr/>
        </p:nvSpPr>
        <p:spPr>
          <a:xfrm>
            <a:off x="952500" y="1847850"/>
            <a:ext cx="8963025" cy="400050"/>
          </a:xfrm>
          <a:prstGeom prst="rect">
            <a:avLst/>
          </a:prstGeom>
          <a:noFill/>
          <a:ln/>
        </p:spPr>
        <p:txBody>
          <a:bodyPr wrap="square" lIns="0" tIns="0" rIns="0" bIns="0" rtlCol="0" anchor="t"/>
          <a:lstStyle/>
          <a:p>
            <a:pPr marL="0" indent="0" algn="l">
              <a:lnSpc>
                <a:spcPts val="3120"/>
              </a:lnSpc>
              <a:buNone/>
            </a:pPr>
            <a:endParaRPr lang="en-US" sz="3000" dirty="0"/>
          </a:p>
        </p:txBody>
      </p:sp>
      <p:sp>
        <p:nvSpPr>
          <p:cNvPr id="8" name="TextBox 7">
            <a:extLst>
              <a:ext uri="{FF2B5EF4-FFF2-40B4-BE49-F238E27FC236}">
                <a16:creationId xmlns:a16="http://schemas.microsoft.com/office/drawing/2014/main" id="{C02516EE-92DE-4F43-80B6-8E965140384D}"/>
              </a:ext>
            </a:extLst>
          </p:cNvPr>
          <p:cNvSpPr txBox="1"/>
          <p:nvPr/>
        </p:nvSpPr>
        <p:spPr>
          <a:xfrm>
            <a:off x="1084860" y="2047875"/>
            <a:ext cx="9144000" cy="2031325"/>
          </a:xfrm>
          <a:prstGeom prst="rect">
            <a:avLst/>
          </a:prstGeom>
          <a:noFill/>
        </p:spPr>
        <p:txBody>
          <a:bodyPr wrap="square">
            <a:spAutoFit/>
          </a:bodyPr>
          <a:lstStyle/>
          <a:p>
            <a:r>
              <a:rPr lang="ru-RU" dirty="0"/>
              <a:t>Регрессией называют задачу прогнозирования количественных переменных на основе данных. В основе регрессионного анализа лежит построение функциональной зависимости между одной или несколькими независимыми переменными и одной зависимой переменной.</a:t>
            </a:r>
          </a:p>
          <a:p>
            <a:r>
              <a:rPr lang="ru-RU" dirty="0"/>
              <a:t>Пример: предсказание стоимости дома на основе его площади, количества комнат и расположения. Здесь мы имеем три независимые переменные (площадь, количество комнат, расположение) и одну зависимую переменную (стоимость дома).</a:t>
            </a:r>
          </a:p>
        </p:txBody>
      </p:sp>
    </p:spTree>
    <p:extLst>
      <p:ext uri="{BB962C8B-B14F-4D97-AF65-F5344CB8AC3E}">
        <p14:creationId xmlns:p14="http://schemas.microsoft.com/office/powerpoint/2010/main" val="238780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1201400" y="0"/>
            <a:ext cx="7086600" cy="10287000"/>
          </a:xfrm>
          <a:prstGeom prst="rect">
            <a:avLst/>
          </a:prstGeom>
        </p:spPr>
      </p:pic>
      <p:pic>
        <p:nvPicPr>
          <p:cNvPr id="3" name="Image 1" descr="preencoded.png"/>
          <p:cNvPicPr>
            <a:picLocks noChangeAspect="1"/>
          </p:cNvPicPr>
          <p:nvPr/>
        </p:nvPicPr>
        <p:blipFill>
          <a:blip r:embed="rId4"/>
          <a:srcRect/>
          <a:stretch/>
        </p:blipFill>
        <p:spPr>
          <a:xfrm>
            <a:off x="8020050" y="0"/>
            <a:ext cx="10267950" cy="73914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1550" y="8686800"/>
            <a:ext cx="10360420" cy="644666"/>
          </a:xfrm>
          <a:prstGeom prst="rect">
            <a:avLst/>
          </a:prstGeom>
        </p:spPr>
      </p:pic>
      <p:sp>
        <p:nvSpPr>
          <p:cNvPr id="5"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6" name="Text 1"/>
          <p:cNvSpPr/>
          <p:nvPr/>
        </p:nvSpPr>
        <p:spPr>
          <a:xfrm>
            <a:off x="952500" y="1009650"/>
            <a:ext cx="119634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Линейная регрессия</a:t>
            </a:r>
            <a:endParaRPr lang="en-US" sz="3600" dirty="0"/>
          </a:p>
        </p:txBody>
      </p:sp>
      <p:sp>
        <p:nvSpPr>
          <p:cNvPr id="7" name="Text 2"/>
          <p:cNvSpPr/>
          <p:nvPr/>
        </p:nvSpPr>
        <p:spPr>
          <a:xfrm>
            <a:off x="1083128" y="6572250"/>
            <a:ext cx="8963025" cy="400050"/>
          </a:xfrm>
          <a:prstGeom prst="rect">
            <a:avLst/>
          </a:prstGeom>
          <a:noFill/>
          <a:ln/>
        </p:spPr>
        <p:txBody>
          <a:bodyPr wrap="square" lIns="0" tIns="0" rIns="0" bIns="0" rtlCol="0" anchor="t"/>
          <a:lstStyle/>
          <a:p>
            <a:pPr marL="0" indent="0" algn="l">
              <a:lnSpc>
                <a:spcPts val="3120"/>
              </a:lnSpc>
              <a:buNone/>
            </a:pPr>
            <a:endParaRPr lang="en-US" sz="3000" dirty="0"/>
          </a:p>
        </p:txBody>
      </p:sp>
      <p:pic>
        <p:nvPicPr>
          <p:cNvPr id="4098" name="Picture 2" descr="решение линейной регрессии">
            <a:extLst>
              <a:ext uri="{FF2B5EF4-FFF2-40B4-BE49-F238E27FC236}">
                <a16:creationId xmlns:a16="http://schemas.microsoft.com/office/drawing/2014/main" id="{20F5090B-470A-BC93-6E24-C043DED21C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268" y="2047875"/>
            <a:ext cx="13870384" cy="4008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33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1201400" y="0"/>
            <a:ext cx="7086600" cy="10287000"/>
          </a:xfrm>
          <a:prstGeom prst="rect">
            <a:avLst/>
          </a:prstGeom>
        </p:spPr>
      </p:pic>
      <p:pic>
        <p:nvPicPr>
          <p:cNvPr id="3" name="Image 1" descr="preencoded.png"/>
          <p:cNvPicPr>
            <a:picLocks noChangeAspect="1"/>
          </p:cNvPicPr>
          <p:nvPr/>
        </p:nvPicPr>
        <p:blipFill>
          <a:blip r:embed="rId4"/>
          <a:srcRect/>
          <a:stretch/>
        </p:blipFill>
        <p:spPr>
          <a:xfrm>
            <a:off x="8020050" y="0"/>
            <a:ext cx="10267950" cy="73914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1550" y="8686800"/>
            <a:ext cx="10360420" cy="644666"/>
          </a:xfrm>
          <a:prstGeom prst="rect">
            <a:avLst/>
          </a:prstGeom>
        </p:spPr>
      </p:pic>
      <p:sp>
        <p:nvSpPr>
          <p:cNvPr id="5"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6" name="Text 1"/>
          <p:cNvSpPr/>
          <p:nvPr/>
        </p:nvSpPr>
        <p:spPr>
          <a:xfrm>
            <a:off x="952500" y="1009650"/>
            <a:ext cx="119634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Линейная регрессия</a:t>
            </a:r>
            <a:endParaRPr lang="en-US" sz="3600" dirty="0"/>
          </a:p>
        </p:txBody>
      </p:sp>
      <p:sp>
        <p:nvSpPr>
          <p:cNvPr id="7" name="Text 2"/>
          <p:cNvSpPr/>
          <p:nvPr/>
        </p:nvSpPr>
        <p:spPr>
          <a:xfrm>
            <a:off x="1083128" y="6572250"/>
            <a:ext cx="8963025" cy="400050"/>
          </a:xfrm>
          <a:prstGeom prst="rect">
            <a:avLst/>
          </a:prstGeom>
          <a:noFill/>
          <a:ln/>
        </p:spPr>
        <p:txBody>
          <a:bodyPr wrap="square" lIns="0" tIns="0" rIns="0" bIns="0" rtlCol="0" anchor="t"/>
          <a:lstStyle/>
          <a:p>
            <a:pPr marL="0" indent="0" algn="l">
              <a:lnSpc>
                <a:spcPts val="3120"/>
              </a:lnSpc>
              <a:buNone/>
            </a:pPr>
            <a:endParaRPr lang="en-US" sz="3000" dirty="0"/>
          </a:p>
        </p:txBody>
      </p:sp>
      <p:pic>
        <p:nvPicPr>
          <p:cNvPr id="5124" name="Picture 4" descr="функция потерь - линейная регрессия">
            <a:extLst>
              <a:ext uri="{FF2B5EF4-FFF2-40B4-BE49-F238E27FC236}">
                <a16:creationId xmlns:a16="http://schemas.microsoft.com/office/drawing/2014/main" id="{3CDD8286-E35A-4C46-BFF2-3A738D2D63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6424" y="2047966"/>
            <a:ext cx="4913031" cy="393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71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11201400" y="0"/>
            <a:ext cx="7086600" cy="10287000"/>
          </a:xfrm>
          <a:prstGeom prst="rect">
            <a:avLst/>
          </a:prstGeom>
        </p:spPr>
      </p:pic>
      <p:pic>
        <p:nvPicPr>
          <p:cNvPr id="3" name="Image 1" descr="preencoded.png"/>
          <p:cNvPicPr>
            <a:picLocks noChangeAspect="1"/>
          </p:cNvPicPr>
          <p:nvPr/>
        </p:nvPicPr>
        <p:blipFill>
          <a:blip r:embed="rId4"/>
          <a:srcRect/>
          <a:stretch/>
        </p:blipFill>
        <p:spPr>
          <a:xfrm>
            <a:off x="8020050" y="0"/>
            <a:ext cx="10267950" cy="73914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1550" y="8686800"/>
            <a:ext cx="10360420" cy="644666"/>
          </a:xfrm>
          <a:prstGeom prst="rect">
            <a:avLst/>
          </a:prstGeom>
        </p:spPr>
      </p:pic>
      <p:sp>
        <p:nvSpPr>
          <p:cNvPr id="5"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6" name="Text 1"/>
          <p:cNvSpPr/>
          <p:nvPr/>
        </p:nvSpPr>
        <p:spPr>
          <a:xfrm>
            <a:off x="952500" y="1009650"/>
            <a:ext cx="119634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Средняя квадратичная ошибка</a:t>
            </a:r>
            <a:endParaRPr lang="en-US" sz="3600" dirty="0"/>
          </a:p>
        </p:txBody>
      </p:sp>
      <p:sp>
        <p:nvSpPr>
          <p:cNvPr id="7" name="Text 2"/>
          <p:cNvSpPr/>
          <p:nvPr/>
        </p:nvSpPr>
        <p:spPr>
          <a:xfrm>
            <a:off x="1083128" y="6572250"/>
            <a:ext cx="8963025" cy="400050"/>
          </a:xfrm>
          <a:prstGeom prst="rect">
            <a:avLst/>
          </a:prstGeom>
          <a:noFill/>
          <a:ln/>
        </p:spPr>
        <p:txBody>
          <a:bodyPr wrap="square" lIns="0" tIns="0" rIns="0" bIns="0" rtlCol="0" anchor="t"/>
          <a:lstStyle/>
          <a:p>
            <a:pPr marL="0" indent="0" algn="l">
              <a:lnSpc>
                <a:spcPts val="3120"/>
              </a:lnSpc>
              <a:buNone/>
            </a:pPr>
            <a:endParaRPr lang="en-US" sz="3000" dirty="0"/>
          </a:p>
        </p:txBody>
      </p:sp>
      <p:pic>
        <p:nvPicPr>
          <p:cNvPr id="6146" name="Picture 2" descr="Средняя квадратичная ошибка.">
            <a:extLst>
              <a:ext uri="{FF2B5EF4-FFF2-40B4-BE49-F238E27FC236}">
                <a16:creationId xmlns:a16="http://schemas.microsoft.com/office/drawing/2014/main" id="{9A103EF7-58E0-9175-1FE2-525B4F86F2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2357437"/>
            <a:ext cx="760095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12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1550" y="8686800"/>
            <a:ext cx="10360420" cy="644663"/>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046961" y="993456"/>
            <a:ext cx="4156179" cy="8459651"/>
          </a:xfrm>
          <a:prstGeom prst="rect">
            <a:avLst/>
          </a:prstGeom>
        </p:spPr>
      </p:pic>
      <p:sp>
        <p:nvSpPr>
          <p:cNvPr id="4" name="Text 0"/>
          <p:cNvSpPr/>
          <p:nvPr/>
        </p:nvSpPr>
        <p:spPr>
          <a:xfrm>
            <a:off x="952500" y="2933700"/>
            <a:ext cx="10267950" cy="3619500"/>
          </a:xfrm>
          <a:prstGeom prst="rect">
            <a:avLst/>
          </a:prstGeom>
          <a:noFill/>
          <a:ln/>
        </p:spPr>
        <p:txBody>
          <a:bodyPr wrap="square" lIns="0" tIns="0" rIns="0" bIns="0" rtlCol="0" anchor="t"/>
          <a:lstStyle/>
          <a:p>
            <a:pPr marL="0" indent="0" algn="l">
              <a:lnSpc>
                <a:spcPts val="2880"/>
              </a:lnSpc>
              <a:buNone/>
            </a:pPr>
            <a:endParaRPr lang="en-US" sz="2400" dirty="0"/>
          </a:p>
        </p:txBody>
      </p:sp>
      <p:sp>
        <p:nvSpPr>
          <p:cNvPr id="5" name="Text 1"/>
          <p:cNvSpPr/>
          <p:nvPr/>
        </p:nvSpPr>
        <p:spPr>
          <a:xfrm>
            <a:off x="952500" y="1009650"/>
            <a:ext cx="11125200" cy="476250"/>
          </a:xfrm>
          <a:prstGeom prst="rect">
            <a:avLst/>
          </a:prstGeom>
          <a:noFill/>
          <a:ln/>
        </p:spPr>
        <p:txBody>
          <a:bodyPr wrap="square" lIns="0" tIns="0" rIns="0" bIns="0" rtlCol="0" anchor="t"/>
          <a:lstStyle/>
          <a:p>
            <a:pPr marL="0" indent="0" algn="l">
              <a:lnSpc>
                <a:spcPts val="3744"/>
              </a:lnSpc>
              <a:buNone/>
            </a:pPr>
            <a:r>
              <a:rPr lang="ru-RU" sz="3600" dirty="0">
                <a:solidFill>
                  <a:srgbClr val="000000"/>
                </a:solidFill>
                <a:latin typeface="Montserrat SemiBold" pitchFamily="34" charset="0"/>
                <a:ea typeface="Montserrat SemiBold" pitchFamily="34" charset="-122"/>
                <a:cs typeface="Montserrat SemiBold" pitchFamily="34" charset="-120"/>
              </a:rPr>
              <a:t>Классификация</a:t>
            </a:r>
            <a:endParaRPr lang="en-US" sz="3600" dirty="0"/>
          </a:p>
        </p:txBody>
      </p:sp>
      <p:sp>
        <p:nvSpPr>
          <p:cNvPr id="6" name="Text 2"/>
          <p:cNvSpPr/>
          <p:nvPr/>
        </p:nvSpPr>
        <p:spPr>
          <a:xfrm>
            <a:off x="952500" y="1847850"/>
            <a:ext cx="8963025" cy="400050"/>
          </a:xfrm>
          <a:prstGeom prst="rect">
            <a:avLst/>
          </a:prstGeom>
          <a:noFill/>
          <a:ln/>
        </p:spPr>
        <p:txBody>
          <a:bodyPr wrap="square" lIns="0" tIns="0" rIns="0" bIns="0" rtlCol="0" anchor="t"/>
          <a:lstStyle/>
          <a:p>
            <a:pPr marL="0" indent="0" algn="l">
              <a:lnSpc>
                <a:spcPts val="3120"/>
              </a:lnSpc>
              <a:buNone/>
            </a:pPr>
            <a:endParaRPr lang="en-US" sz="3000" dirty="0"/>
          </a:p>
        </p:txBody>
      </p:sp>
      <p:sp>
        <p:nvSpPr>
          <p:cNvPr id="8" name="TextBox 7">
            <a:extLst>
              <a:ext uri="{FF2B5EF4-FFF2-40B4-BE49-F238E27FC236}">
                <a16:creationId xmlns:a16="http://schemas.microsoft.com/office/drawing/2014/main" id="{73CD2CD1-6BB6-4EF9-B934-5D2F125A46B0}"/>
              </a:ext>
            </a:extLst>
          </p:cNvPr>
          <p:cNvSpPr txBox="1"/>
          <p:nvPr/>
        </p:nvSpPr>
        <p:spPr>
          <a:xfrm>
            <a:off x="1151792" y="2171700"/>
            <a:ext cx="9144000" cy="1754326"/>
          </a:xfrm>
          <a:prstGeom prst="rect">
            <a:avLst/>
          </a:prstGeom>
          <a:noFill/>
        </p:spPr>
        <p:txBody>
          <a:bodyPr wrap="square">
            <a:spAutoFit/>
          </a:bodyPr>
          <a:lstStyle/>
          <a:p>
            <a:r>
              <a:rPr lang="ru-RU" dirty="0"/>
              <a:t>Классификация — это задача прогнозирования категориальных переменных на основе данных. Задача классификации заключается в назначении объекта одному из заранее заданных классов на основе его характеристик.</a:t>
            </a:r>
          </a:p>
          <a:p>
            <a:r>
              <a:rPr lang="ru-RU" dirty="0"/>
              <a:t>Пример: определение вида растения на основе его размеров и формы листьев. Здесь объектами являются растения, характеристики — размеры и формы листьев, а классами — виды растений.</a:t>
            </a:r>
          </a:p>
        </p:txBody>
      </p:sp>
      <p:pic>
        <p:nvPicPr>
          <p:cNvPr id="8194" name="Picture 2">
            <a:extLst>
              <a:ext uri="{FF2B5EF4-FFF2-40B4-BE49-F238E27FC236}">
                <a16:creationId xmlns:a16="http://schemas.microsoft.com/office/drawing/2014/main" id="{B5E5EBA9-D38E-7247-52FE-756E4E05E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4143375"/>
            <a:ext cx="22860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67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399</Words>
  <Application>Microsoft Office PowerPoint</Application>
  <PresentationFormat>Произвольный</PresentationFormat>
  <Paragraphs>50</Paragraphs>
  <Slides>17</Slides>
  <Notes>17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17</vt:i4>
      </vt:variant>
    </vt:vector>
  </HeadingPairs>
  <TitlesOfParts>
    <vt:vector size="22" baseType="lpstr">
      <vt:lpstr>Arial</vt:lpstr>
      <vt:lpstr>Calibri</vt:lpstr>
      <vt:lpstr>Montserrat Medium</vt:lpstr>
      <vt:lpstr>Montserrat SemiBold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Борис</cp:lastModifiedBy>
  <cp:revision>10</cp:revision>
  <dcterms:created xsi:type="dcterms:W3CDTF">2023-04-26T09:38:23Z</dcterms:created>
  <dcterms:modified xsi:type="dcterms:W3CDTF">2024-01-31T12:03:24Z</dcterms:modified>
</cp:coreProperties>
</file>